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4" r:id="rId5"/>
    <p:sldId id="265" r:id="rId6"/>
    <p:sldId id="263" r:id="rId7"/>
    <p:sldId id="266" r:id="rId8"/>
    <p:sldId id="26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65AC08-292F-4BEF-BAF3-83B6E33E395D}" type="datetimeFigureOut">
              <a:rPr lang="en-US" smtClean="0"/>
              <a:t>3/16/2023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82E8D165-1BAD-47F4-89D0-C82D303313A9}"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96240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65AC08-292F-4BEF-BAF3-83B6E33E395D}"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8D165-1BAD-47F4-89D0-C82D303313A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8729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65AC08-292F-4BEF-BAF3-83B6E33E395D}"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8D165-1BAD-47F4-89D0-C82D303313A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93218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65AC08-292F-4BEF-BAF3-83B6E33E395D}"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8D165-1BAD-47F4-89D0-C82D303313A9}"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566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65AC08-292F-4BEF-BAF3-83B6E33E395D}" type="datetimeFigureOut">
              <a:rPr lang="en-US" smtClean="0"/>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8D165-1BAD-47F4-89D0-C82D303313A9}"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64765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65AC08-292F-4BEF-BAF3-83B6E33E395D}" type="datetimeFigureOut">
              <a:rPr lang="en-US" smtClean="0"/>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8D165-1BAD-47F4-89D0-C82D303313A9}"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40705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65AC08-292F-4BEF-BAF3-83B6E33E395D}" type="datetimeFigureOut">
              <a:rPr lang="en-US" smtClean="0"/>
              <a:t>3/16/2023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8D165-1BAD-47F4-89D0-C82D303313A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3537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65AC08-292F-4BEF-BAF3-83B6E33E395D}" type="datetimeFigureOut">
              <a:rPr lang="en-US" smtClean="0"/>
              <a:t>3/16/2023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8D165-1BAD-47F4-89D0-C82D303313A9}"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2128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5AC08-292F-4BEF-BAF3-83B6E33E395D}" type="datetimeFigureOut">
              <a:rPr lang="en-US" smtClean="0"/>
              <a:t>3/16/2023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8D165-1BAD-47F4-89D0-C82D303313A9}" type="slidenum">
              <a:rPr lang="en-US" smtClean="0"/>
              <a:t>‹#›</a:t>
            </a:fld>
            <a:endParaRPr lang="en-US"/>
          </a:p>
        </p:txBody>
      </p:sp>
    </p:spTree>
    <p:extLst>
      <p:ext uri="{BB962C8B-B14F-4D97-AF65-F5344CB8AC3E}">
        <p14:creationId xmlns:p14="http://schemas.microsoft.com/office/powerpoint/2010/main" val="357759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65AC08-292F-4BEF-BAF3-83B6E33E395D}" type="datetimeFigureOut">
              <a:rPr lang="en-US" smtClean="0"/>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8D165-1BAD-47F4-89D0-C82D303313A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1155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465AC08-292F-4BEF-BAF3-83B6E33E395D}" type="datetimeFigureOut">
              <a:rPr lang="en-US" smtClean="0"/>
              <a:t>3/16/2023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82E8D165-1BAD-47F4-89D0-C82D303313A9}"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4678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465AC08-292F-4BEF-BAF3-83B6E33E395D}" type="datetimeFigureOut">
              <a:rPr lang="en-US" smtClean="0"/>
              <a:t>3/16/2023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2E8D165-1BAD-47F4-89D0-C82D303313A9}"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6847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3D620-8F81-1D20-B4E2-EB9D80135471}"/>
              </a:ext>
            </a:extLst>
          </p:cNvPr>
          <p:cNvSpPr>
            <a:spLocks noGrp="1"/>
          </p:cNvSpPr>
          <p:nvPr>
            <p:ph type="ctrTitle"/>
          </p:nvPr>
        </p:nvSpPr>
        <p:spPr/>
        <p:txBody>
          <a:bodyPr>
            <a:normAutofit/>
          </a:bodyPr>
          <a:lstStyle/>
          <a:p>
            <a:pPr algn="ctr"/>
            <a:r>
              <a:rPr lang="en-US" b="1" dirty="0"/>
              <a:t>MULTIPLICATION LAW</a:t>
            </a:r>
          </a:p>
        </p:txBody>
      </p:sp>
      <p:sp>
        <p:nvSpPr>
          <p:cNvPr id="3" name="Subtitle 2">
            <a:extLst>
              <a:ext uri="{FF2B5EF4-FFF2-40B4-BE49-F238E27FC236}">
                <a16:creationId xmlns:a16="http://schemas.microsoft.com/office/drawing/2014/main" id="{D8869ED9-F0C8-4CA6-480A-B5D90FEBA28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80289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69C45-EF85-06B0-DF6A-25A87758FE65}"/>
              </a:ext>
            </a:extLst>
          </p:cNvPr>
          <p:cNvSpPr>
            <a:spLocks noGrp="1"/>
          </p:cNvSpPr>
          <p:nvPr>
            <p:ph type="title"/>
          </p:nvPr>
        </p:nvSpPr>
        <p:spPr/>
        <p:txBody>
          <a:bodyPr/>
          <a:lstStyle/>
          <a:p>
            <a:r>
              <a:rPr lang="en-US" b="1" dirty="0"/>
              <a:t>Rule of Multiplication:</a:t>
            </a:r>
          </a:p>
        </p:txBody>
      </p:sp>
      <p:sp>
        <p:nvSpPr>
          <p:cNvPr id="3" name="Content Placeholder 2">
            <a:extLst>
              <a:ext uri="{FF2B5EF4-FFF2-40B4-BE49-F238E27FC236}">
                <a16:creationId xmlns:a16="http://schemas.microsoft.com/office/drawing/2014/main" id="{61E690EB-6639-9E21-C77C-240D57542B0A}"/>
              </a:ext>
            </a:extLst>
          </p:cNvPr>
          <p:cNvSpPr>
            <a:spLocks noGrp="1"/>
          </p:cNvSpPr>
          <p:nvPr>
            <p:ph idx="1"/>
          </p:nvPr>
        </p:nvSpPr>
        <p:spPr/>
        <p:txBody>
          <a:bodyPr>
            <a:normAutofit/>
          </a:bodyPr>
          <a:lstStyle/>
          <a:p>
            <a:pPr marL="0" indent="0">
              <a:buNone/>
            </a:pPr>
            <a:r>
              <a:rPr lang="en-US" dirty="0"/>
              <a:t>The multiplication rule (also known as the "AND" rule) states that the probability of two independent events occurring together is equal to the product of their individual probabilities.</a:t>
            </a:r>
          </a:p>
        </p:txBody>
      </p:sp>
    </p:spTree>
    <p:extLst>
      <p:ext uri="{BB962C8B-B14F-4D97-AF65-F5344CB8AC3E}">
        <p14:creationId xmlns:p14="http://schemas.microsoft.com/office/powerpoint/2010/main" val="4096605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756BA-C220-AA81-596E-B0D500841DC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742681-D4B5-71A8-6FC5-067D13291C3B}"/>
              </a:ext>
            </a:extLst>
          </p:cNvPr>
          <p:cNvSpPr>
            <a:spLocks noGrp="1"/>
          </p:cNvSpPr>
          <p:nvPr>
            <p:ph idx="1"/>
          </p:nvPr>
        </p:nvSpPr>
        <p:spPr/>
        <p:txBody>
          <a:bodyPr>
            <a:normAutofit fontScale="92500"/>
          </a:bodyPr>
          <a:lstStyle/>
          <a:p>
            <a:pPr marL="0" indent="0" algn="just">
              <a:buNone/>
            </a:pPr>
            <a:r>
              <a:rPr lang="en-US" dirty="0"/>
              <a:t>Example 4: For example, if you have two events A and B, and the probability of event A occurring is 0.40 and the probability of event B occurring is 0.30, the probability of events A "and" B occurring simultaneously is 0.40 * 0.30 = 0.12. This is because the probability of both events occurring simultaneously is the product of the probabilities of the individual events occurring.</a:t>
            </a:r>
          </a:p>
          <a:p>
            <a:pPr marL="0" indent="0" algn="just">
              <a:buNone/>
            </a:pPr>
            <a:r>
              <a:rPr lang="en-US" dirty="0"/>
              <a:t>Example 5: If you want to calculate the probability of getting a head on the first coin flip and tails on the second coin flip, you will use the rule of multiplication to determine that the probability is 0.25 because the probability of getting heads on the first coin flip is 0.50. The probability of getting tails on the second coin flip is also 0.50, and the probability of both events occurring simultaneously is 0.50 * 0.50 = 0.25.</a:t>
            </a:r>
          </a:p>
          <a:p>
            <a:pPr marL="0" indent="0" algn="just">
              <a:buNone/>
            </a:pPr>
            <a:endParaRPr lang="en-US" dirty="0"/>
          </a:p>
        </p:txBody>
      </p:sp>
    </p:spTree>
    <p:extLst>
      <p:ext uri="{BB962C8B-B14F-4D97-AF65-F5344CB8AC3E}">
        <p14:creationId xmlns:p14="http://schemas.microsoft.com/office/powerpoint/2010/main" val="4096922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7EFF5-08C4-B2B0-179A-0EDFACED096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ADB023-025A-0305-B4C9-D0DDC310AF8D}"/>
              </a:ext>
            </a:extLst>
          </p:cNvPr>
          <p:cNvSpPr>
            <a:spLocks noGrp="1"/>
          </p:cNvSpPr>
          <p:nvPr>
            <p:ph idx="1"/>
          </p:nvPr>
        </p:nvSpPr>
        <p:spPr/>
        <p:txBody>
          <a:bodyPr>
            <a:normAutofit/>
          </a:bodyPr>
          <a:lstStyle/>
          <a:p>
            <a:pPr marL="0" indent="0" algn="just">
              <a:buNone/>
            </a:pPr>
            <a:r>
              <a:rPr lang="en-US" dirty="0"/>
              <a:t>Example 6: Suppose you have a bag containing 3 red balls and 2 green balls. If you want to find the probability of drawing a red ball (then put this back in the bag: With replacement) and in the second draw you get a green ball, you would use the rule of multiplication:</a:t>
            </a:r>
          </a:p>
          <a:p>
            <a:pPr marL="0" indent="0" algn="just">
              <a:buNone/>
            </a:pPr>
            <a:r>
              <a:rPr lang="en-US" dirty="0"/>
              <a:t>P(red AND green) = P(red) * P(green) = (3/5) * (2/5) = 6/25 = 0.24</a:t>
            </a:r>
          </a:p>
          <a:p>
            <a:pPr marL="0" indent="0" algn="just">
              <a:buNone/>
            </a:pPr>
            <a:endParaRPr lang="en-US" dirty="0"/>
          </a:p>
        </p:txBody>
      </p:sp>
    </p:spTree>
    <p:extLst>
      <p:ext uri="{BB962C8B-B14F-4D97-AF65-F5344CB8AC3E}">
        <p14:creationId xmlns:p14="http://schemas.microsoft.com/office/powerpoint/2010/main" val="649707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B0419-E024-F37B-CEBE-F6675EA7A5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EF5F1A-70D2-B02F-DE36-0320A2789FF0}"/>
              </a:ext>
            </a:extLst>
          </p:cNvPr>
          <p:cNvSpPr>
            <a:spLocks noGrp="1"/>
          </p:cNvSpPr>
          <p:nvPr>
            <p:ph idx="1"/>
          </p:nvPr>
        </p:nvSpPr>
        <p:spPr/>
        <p:txBody>
          <a:bodyPr/>
          <a:lstStyle/>
          <a:p>
            <a:pPr marL="0" indent="0" algn="just">
              <a:buNone/>
            </a:pPr>
            <a:r>
              <a:rPr lang="en-US" dirty="0"/>
              <a:t>Please note that in this example, the probability of drawing a red ball in the first selection does NOT affect the probability of the green ball in the second pick, as the first selection (red ball) is put back in the bag.</a:t>
            </a:r>
          </a:p>
          <a:p>
            <a:pPr marL="0" indent="0" algn="just">
              <a:buNone/>
            </a:pPr>
            <a:r>
              <a:rPr lang="en-US" dirty="0"/>
              <a:t>In this example, the two events were independent events, meaning that one event's occurrence does not affect the probability of the other event occurring.</a:t>
            </a:r>
          </a:p>
          <a:p>
            <a:pPr marL="0" indent="0">
              <a:buNone/>
            </a:pPr>
            <a:endParaRPr lang="en-US" dirty="0"/>
          </a:p>
        </p:txBody>
      </p:sp>
    </p:spTree>
    <p:extLst>
      <p:ext uri="{BB962C8B-B14F-4D97-AF65-F5344CB8AC3E}">
        <p14:creationId xmlns:p14="http://schemas.microsoft.com/office/powerpoint/2010/main" val="1468235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0ADB2-9D62-A738-A1D6-FDFF6ACE63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113068B-3CAB-68F5-4226-033EB68485B7}"/>
              </a:ext>
            </a:extLst>
          </p:cNvPr>
          <p:cNvSpPr>
            <a:spLocks noGrp="1"/>
          </p:cNvSpPr>
          <p:nvPr>
            <p:ph idx="1"/>
          </p:nvPr>
        </p:nvSpPr>
        <p:spPr/>
        <p:txBody>
          <a:bodyPr>
            <a:normAutofit fontScale="92500"/>
          </a:bodyPr>
          <a:lstStyle/>
          <a:p>
            <a:pPr marL="0" indent="0" algn="just">
              <a:buNone/>
            </a:pPr>
            <a:r>
              <a:rPr lang="en-US" dirty="0"/>
              <a:t>Example 7: Suppose you have a bag containing 3 red balls and 2 green balls. If you want to find the probability of drawing a red ball and in the second draw you get a green ball (without replacement), you would use the rule of multiplication:</a:t>
            </a:r>
          </a:p>
          <a:p>
            <a:pPr marL="0" indent="0" algn="just">
              <a:buNone/>
            </a:pPr>
            <a:r>
              <a:rPr lang="en-US" dirty="0"/>
              <a:t>P(red AND green) = P(red) * P(</a:t>
            </a:r>
            <a:r>
              <a:rPr lang="en-US" dirty="0" err="1"/>
              <a:t>green|red</a:t>
            </a:r>
            <a:r>
              <a:rPr lang="en-US" dirty="0"/>
              <a:t>) = (3/5) * (2/4) = 6/20 = 0.30</a:t>
            </a:r>
          </a:p>
          <a:p>
            <a:pPr marL="0" indent="0" algn="just">
              <a:buNone/>
            </a:pPr>
            <a:r>
              <a:rPr lang="en-US" dirty="0"/>
              <a:t>In the above formula, P(green | red) means the probability of getting a Green ball "provided" the first event (getting a Red ball) has already happened. This is called conditional probability.</a:t>
            </a:r>
          </a:p>
          <a:p>
            <a:pPr marL="0" indent="0" algn="just">
              <a:buNone/>
            </a:pPr>
            <a:r>
              <a:rPr lang="en-US" dirty="0"/>
              <a:t>This means that the probability of drawing a red ball and then a green ball without replacement is 0.30, or 30%.</a:t>
            </a:r>
          </a:p>
          <a:p>
            <a:pPr marL="0" indent="0" algn="just">
              <a:buNone/>
            </a:pPr>
            <a:endParaRPr lang="en-US" dirty="0"/>
          </a:p>
        </p:txBody>
      </p:sp>
    </p:spTree>
    <p:extLst>
      <p:ext uri="{BB962C8B-B14F-4D97-AF65-F5344CB8AC3E}">
        <p14:creationId xmlns:p14="http://schemas.microsoft.com/office/powerpoint/2010/main" val="2481740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D60C0-6C60-94FE-1BAC-484BC536AF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F13F12-CD63-7B0F-0448-33D2B73AA89D}"/>
              </a:ext>
            </a:extLst>
          </p:cNvPr>
          <p:cNvSpPr>
            <a:spLocks noGrp="1"/>
          </p:cNvSpPr>
          <p:nvPr>
            <p:ph idx="1"/>
          </p:nvPr>
        </p:nvSpPr>
        <p:spPr/>
        <p:txBody>
          <a:bodyPr>
            <a:normAutofit lnSpcReduction="10000"/>
          </a:bodyPr>
          <a:lstStyle/>
          <a:p>
            <a:pPr marL="0" indent="0" algn="just">
              <a:buNone/>
            </a:pPr>
            <a:r>
              <a:rPr lang="en-US" dirty="0"/>
              <a:t>Please note that in this example, the probability of drawing a red ball in the first selection DOES affect the probability of the green ball in the second pick, as the first selection (red ball) is NOT put back in the bag. This reduces the total number of balls in the bag to 4 ( 2 Red and 2 Green)</a:t>
            </a:r>
          </a:p>
          <a:p>
            <a:pPr marL="0" indent="0" algn="just">
              <a:buNone/>
            </a:pPr>
            <a:r>
              <a:rPr lang="en-US" dirty="0"/>
              <a:t>In this example, the two events are dependent events, which means that the occurrence of one event affects the probability of the other event occurring.</a:t>
            </a:r>
          </a:p>
          <a:p>
            <a:pPr marL="0" indent="0" algn="just">
              <a:buNone/>
            </a:pPr>
            <a:r>
              <a:rPr lang="en-US"/>
              <a:t> This rule states that the probability of both events occurring is equal to the probability of the first event occurring multiplied by the probability of the second event occurring, given that the two events are independent.</a:t>
            </a:r>
          </a:p>
          <a:p>
            <a:pPr marL="0" indent="0">
              <a:buNone/>
            </a:pPr>
            <a:endParaRPr lang="en-US"/>
          </a:p>
        </p:txBody>
      </p:sp>
    </p:spTree>
    <p:extLst>
      <p:ext uri="{BB962C8B-B14F-4D97-AF65-F5344CB8AC3E}">
        <p14:creationId xmlns:p14="http://schemas.microsoft.com/office/powerpoint/2010/main" val="4052159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86EAF-92B6-AC39-3CA0-A0D9DC446C0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882F4281-F817-D65F-E2D5-7F4AC5759DEE}"/>
              </a:ext>
            </a:extLst>
          </p:cNvPr>
          <p:cNvSpPr>
            <a:spLocks noGrp="1"/>
          </p:cNvSpPr>
          <p:nvPr>
            <p:ph idx="1"/>
          </p:nvPr>
        </p:nvSpPr>
        <p:spPr/>
        <p:txBody>
          <a:bodyPr/>
          <a:lstStyle/>
          <a:p>
            <a:r>
              <a:rPr lang="en-US" dirty="0"/>
              <a:t>The rule of addition for mutually exclusive events: P(A or B) = P(A) + P(B)</a:t>
            </a:r>
          </a:p>
          <a:p>
            <a:r>
              <a:rPr lang="en-US" dirty="0"/>
              <a:t>The rule of addition for non-mutually exclusive events: P(A or B) = P(A) + P(B) - P(</a:t>
            </a:r>
            <a:r>
              <a:rPr lang="en-US"/>
              <a:t>A and B</a:t>
            </a:r>
            <a:r>
              <a:rPr lang="en-US" dirty="0"/>
              <a:t>)</a:t>
            </a:r>
          </a:p>
          <a:p>
            <a:r>
              <a:rPr lang="en-US" dirty="0"/>
              <a:t>The rule of multiplication for dependent events: P(A and B) = P(A) * P(B/A)</a:t>
            </a:r>
          </a:p>
          <a:p>
            <a:r>
              <a:rPr lang="en-US" dirty="0"/>
              <a:t>The rule of multiplication for non-dependent events: P(A and B) = P(A) * P(B)</a:t>
            </a:r>
          </a:p>
        </p:txBody>
      </p:sp>
    </p:spTree>
    <p:extLst>
      <p:ext uri="{BB962C8B-B14F-4D97-AF65-F5344CB8AC3E}">
        <p14:creationId xmlns:p14="http://schemas.microsoft.com/office/powerpoint/2010/main" val="234926205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TotalTime>
  <Words>746</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Gill Sans MT</vt:lpstr>
      <vt:lpstr>Gallery</vt:lpstr>
      <vt:lpstr>MULTIPLICATION LAW</vt:lpstr>
      <vt:lpstr>Rule of Multiplication:</vt:lpstr>
      <vt:lpstr>PowerPoint Presentation</vt:lpstr>
      <vt:lpstr>PowerPoint Presentation</vt:lpstr>
      <vt:lpstr>PowerPoint Presentation</vt:lpstr>
      <vt:lpstr>PowerPoint Presentation</vt:lpstr>
      <vt:lpstr>PowerPoint Presentation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MULTIPLICATION LAW</dc:title>
  <dc:creator>Ananya Priya</dc:creator>
  <cp:lastModifiedBy>Ananya Priya</cp:lastModifiedBy>
  <cp:revision>3</cp:revision>
  <dcterms:created xsi:type="dcterms:W3CDTF">2023-03-16T05:23:02Z</dcterms:created>
  <dcterms:modified xsi:type="dcterms:W3CDTF">2023-03-16T05:26:43Z</dcterms:modified>
</cp:coreProperties>
</file>